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2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916" autoAdjust="0"/>
  </p:normalViewPr>
  <p:slideViewPr>
    <p:cSldViewPr snapToGrid="0" showGuides="1">
      <p:cViewPr varScale="1">
        <p:scale>
          <a:sx n="73" d="100"/>
          <a:sy n="73" d="100"/>
        </p:scale>
        <p:origin x="840" y="6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C79190-597A-4551-8F62-11B2CA4A3D25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8AB42-3BC3-442B-B9CA-F1DB7E00E4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74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8AB42-3BC3-442B-B9CA-F1DB7E00E4D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207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8AB42-3BC3-442B-B9CA-F1DB7E00E4D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939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8AB42-3BC3-442B-B9CA-F1DB7E00E4D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492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7A3211-AB06-1031-E793-005C3499A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4CE1954-376B-46AA-BCBC-3B6565B2EA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4CC549-C25B-03E9-8EBC-BA933A50A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D3CB11-22E0-75D2-FCEA-8AE4EF16E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5AA174-2693-7E14-0CC9-3570A5B11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2787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84A5E1-5304-9748-A304-E99B2889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005B832-768C-97CB-FA96-680F2A641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AC55E6-4171-9727-AED5-C4FC2AD42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CCAEB3-035D-AA0F-87CE-3355E89C4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8B90FA-EBB4-4C56-0615-BEF25A5A3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8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3FA0AD5-0AE2-F8D2-097D-EB945C9E7E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FA32DC3-8157-EBA3-225E-0B8DFDF880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A7579A-9087-B03D-588E-0851FA085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46E380-6FC4-F080-0831-53EE303F6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AC6C77-897F-228C-BC0E-0615B470E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969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524A73-269D-4A3F-6C0F-1A357691C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2F6678-50E0-3463-1E8B-291149B5F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BF15C1-9DAB-5C3F-5C10-E7AC2C430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EFFB15-E301-EAF9-5F6A-CDF9829A0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A689A8-639E-9840-801B-7DEC86E6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511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B97FB-81DE-9510-9166-FF77B6E22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15D478-A1CA-FF72-2F18-68F5EB80B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CB239E-8816-33C7-3A59-88CB043A3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666F4F-B0A2-F86F-0671-A6AED7FF0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623509-0056-A483-3413-D8BB70729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111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8D5197-A310-EA5F-EE78-03076A826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3D30EF-CDA6-6754-1EA0-E7DC2CF11D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AD82D6-093F-F66B-4BE7-B3C796E6F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5B4417-DC94-0BB3-820A-B9140FB1F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A164E5-2212-E6C4-B59A-F547FADBD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A8FA17-45AF-801E-8F92-50F8EEE4C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361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F93CA9-3B1C-EDEC-3BD8-73D725C43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A1A97A-55D8-FEA6-C705-6C9143FCB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D87064-D368-9817-5225-E87AEEC83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9EB6F43-180A-D241-B56A-55860B9A5E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347525C-6EE1-D95E-780A-AFDCD3B5DB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4971CF7-B971-5542-6824-732126EB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AEDBBDB-D2E2-A23A-5B1C-148DD1FAE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7D26213-3635-9DAF-D1D8-421AE5F8A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5137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8B90E3-5642-D149-C3AC-32C4A1D32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806F91E-BC62-21B0-8F0B-9D3BDCF9F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AA59F5-9D62-0FD1-525C-33479DA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4FFE95-F23A-5F7B-DB9F-DE6671CBA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516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4AACE03-94EF-FAB1-AC11-E395054A2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14AF65D-79BF-8F0F-D761-94176BD3E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0F77B9C-1E83-4E78-5702-4D02AE48E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67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3EE9A9-79C7-BC53-0D50-A01151E49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BD3C34-31B6-5D3D-B321-63E5543B3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0018B2B-1005-CB79-3F5B-126F6C2F4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DC52C4-C799-2286-E291-62486C386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E2942D-3FFF-FD66-BE76-FE3FF24D0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4EA146-785D-0454-3A27-601433E74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846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8DB5E5-758D-9700-CB97-AE997D48A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6E167F8-C9D4-6899-D984-C2B8B4895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8E3D34-0A38-1DFE-69BB-3FE8C33A5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CA666B-0615-0473-B3B8-9AEA60E6C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50DDAD-525D-D14D-5C28-42EC94733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EDA14D-0307-2E25-30BE-06C16FDB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540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C15FC9-6E9D-1AD7-D159-9CE477DC2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8DE8A5-F8EF-51BE-4107-11947D6A7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C6595F-0608-1F54-D76E-35734F9A0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47610-2ADD-4E63-8AFB-58854524CA3F}" type="datetimeFigureOut">
              <a:rPr lang="zh-CN" altLang="en-US" smtClean="0"/>
              <a:t>2022/11/21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F0703F-AF56-50E2-7BF6-D436C6F934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AE5A9B-518F-7815-B95F-47A88AEA03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A3687-8B9B-41F8-B563-73783CA1D5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32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42102F-58FB-83E0-4E4F-3516E22CE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37" y="123296"/>
            <a:ext cx="10515600" cy="1325563"/>
          </a:xfrm>
        </p:spPr>
        <p:txBody>
          <a:bodyPr/>
          <a:lstStyle/>
          <a:p>
            <a:r>
              <a:rPr lang="zh-CN" altLang="en-US" dirty="0"/>
              <a:t>第一题：完全随机设计方差分析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A5DA38-C0E5-F0B7-E555-26A4C0957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30" y="1558686"/>
            <a:ext cx="8335181" cy="415906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9E1EFB99-53BE-E3D2-0BEF-6CD894C86F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21897" y="2002214"/>
            <a:ext cx="2969963" cy="2638741"/>
          </a:xfrm>
          <a:ln w="28575"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zh-CN" b="1" dirty="0"/>
              <a:t>(1)  </a:t>
            </a:r>
            <a:r>
              <a:rPr lang="zh-CN" altLang="en-US" b="1" dirty="0"/>
              <a:t>统计描述</a:t>
            </a:r>
            <a:endParaRPr lang="en-US" altLang="zh-CN" b="1" dirty="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b="1" dirty="0"/>
              <a:t>      方差齐性检验</a:t>
            </a:r>
            <a:endParaRPr lang="en-US" altLang="zh-CN" b="1" dirty="0"/>
          </a:p>
          <a:p>
            <a:pPr marL="0" indent="0">
              <a:lnSpc>
                <a:spcPct val="110000"/>
              </a:lnSpc>
              <a:buNone/>
            </a:pPr>
            <a:r>
              <a:rPr lang="en-US" altLang="zh-CN" b="1" dirty="0"/>
              <a:t>(2)  </a:t>
            </a:r>
            <a:r>
              <a:rPr lang="zh-CN" altLang="en-US" b="1" dirty="0"/>
              <a:t>方差分析</a:t>
            </a:r>
            <a:br>
              <a:rPr lang="en-US" altLang="zh-CN" b="1" dirty="0"/>
            </a:br>
            <a:endParaRPr lang="en-US" altLang="zh-CN" b="1" dirty="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b="1" dirty="0"/>
              <a:t>      多重比较</a:t>
            </a: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909387-6661-2954-F10A-FCAF2C138F70}"/>
              </a:ext>
            </a:extLst>
          </p:cNvPr>
          <p:cNvSpPr/>
          <p:nvPr/>
        </p:nvSpPr>
        <p:spPr>
          <a:xfrm>
            <a:off x="1035585" y="4926476"/>
            <a:ext cx="1839817" cy="4296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BBA1F90-105A-B927-A04D-C29C42F3427C}"/>
              </a:ext>
            </a:extLst>
          </p:cNvPr>
          <p:cNvSpPr/>
          <p:nvPr/>
        </p:nvSpPr>
        <p:spPr>
          <a:xfrm>
            <a:off x="4139587" y="4926476"/>
            <a:ext cx="2062909" cy="4296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36877A59-B030-696C-0E58-958EACCEAEF9}"/>
              </a:ext>
            </a:extLst>
          </p:cNvPr>
          <p:cNvSpPr txBox="1">
            <a:spLocks/>
          </p:cNvSpPr>
          <p:nvPr/>
        </p:nvSpPr>
        <p:spPr>
          <a:xfrm>
            <a:off x="6096000" y="5058578"/>
            <a:ext cx="2062910" cy="31601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FF0000"/>
                </a:solidFill>
              </a:rPr>
              <a:t>（已假定满足正态性）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BF73FF02-A72F-4CCF-643A-2970EB7FDCFD}"/>
              </a:ext>
            </a:extLst>
          </p:cNvPr>
          <p:cNvSpPr txBox="1">
            <a:spLocks/>
          </p:cNvSpPr>
          <p:nvPr/>
        </p:nvSpPr>
        <p:spPr>
          <a:xfrm>
            <a:off x="10211254" y="3547431"/>
            <a:ext cx="1820540" cy="31601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FF0000"/>
                </a:solidFill>
              </a:rPr>
              <a:t>至少两组有差别时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zh-CN" altLang="en-US" b="1" dirty="0">
              <a:solidFill>
                <a:srgbClr val="C00000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B2461232-2340-1B38-7726-B1195CA24731}"/>
              </a:ext>
            </a:extLst>
          </p:cNvPr>
          <p:cNvCxnSpPr/>
          <p:nvPr/>
        </p:nvCxnSpPr>
        <p:spPr>
          <a:xfrm>
            <a:off x="10211254" y="3547431"/>
            <a:ext cx="0" cy="38559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133AE57E-D2C7-8BEE-4FC4-DD5AA08A097D}"/>
              </a:ext>
            </a:extLst>
          </p:cNvPr>
          <p:cNvSpPr/>
          <p:nvPr/>
        </p:nvSpPr>
        <p:spPr>
          <a:xfrm>
            <a:off x="5326493" y="1448859"/>
            <a:ext cx="901709" cy="4296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751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036EC3-C360-3112-93DD-0CCB5625B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错误原因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F71217-D6E7-77D5-08FE-7B20DFAF9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402" y="1474787"/>
            <a:ext cx="10383398" cy="52097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1. </a:t>
            </a:r>
            <a:r>
              <a:rPr lang="zh-CN" altLang="en-US" dirty="0"/>
              <a:t>统计量、</a:t>
            </a:r>
            <a:r>
              <a:rPr lang="en-US" altLang="zh-CN" i="1" dirty="0"/>
              <a:t>p</a:t>
            </a:r>
            <a:r>
              <a:rPr lang="zh-CN" altLang="en-US" dirty="0"/>
              <a:t>值计算错误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多重比较</a:t>
            </a:r>
            <a:r>
              <a:rPr lang="en-US" altLang="zh-CN" dirty="0"/>
              <a:t>t</a:t>
            </a:r>
            <a:r>
              <a:rPr lang="zh-CN" altLang="en-US" dirty="0"/>
              <a:t>值：分母没有开根号；应该用</a:t>
            </a:r>
            <a:r>
              <a:rPr lang="en-US" altLang="zh-CN" dirty="0"/>
              <a:t>MS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2. </a:t>
            </a:r>
            <a:r>
              <a:rPr lang="zh-CN" altLang="en-US" dirty="0"/>
              <a:t>假设检验步骤不完整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完整地报告</a:t>
            </a:r>
            <a:r>
              <a:rPr lang="en-US" altLang="zh-CN" dirty="0"/>
              <a:t>H</a:t>
            </a:r>
            <a:r>
              <a:rPr lang="en-US" altLang="zh-CN" baseline="-25000" dirty="0"/>
              <a:t>0</a:t>
            </a:r>
            <a:r>
              <a:rPr lang="zh-CN" altLang="en-US" dirty="0"/>
              <a:t>和</a:t>
            </a:r>
            <a:r>
              <a:rPr lang="en-US" altLang="zh-CN" dirty="0"/>
              <a:t>H</a:t>
            </a:r>
            <a:r>
              <a:rPr lang="en-US" altLang="zh-CN" baseline="-25000" dirty="0"/>
              <a:t>1</a:t>
            </a:r>
            <a:r>
              <a:rPr lang="zh-CN" altLang="en-US" dirty="0"/>
              <a:t>假设</a:t>
            </a:r>
            <a:r>
              <a:rPr lang="en-US" altLang="zh-CN" dirty="0"/>
              <a:t>——</a:t>
            </a:r>
            <a:r>
              <a:rPr lang="zh-CN" altLang="en-US" dirty="0"/>
              <a:t>语言规范（至少两组存在不同</a:t>
            </a:r>
            <a:r>
              <a:rPr lang="en-US" altLang="zh-CN" dirty="0"/>
              <a:t>/</a:t>
            </a:r>
            <a:r>
              <a:rPr lang="zh-CN" altLang="en-US" dirty="0"/>
              <a:t>不全相同）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检验水准</a:t>
            </a:r>
            <a:r>
              <a:rPr lang="en-US" altLang="zh-CN" dirty="0"/>
              <a:t>α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报告统计量结果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报告</a:t>
            </a:r>
            <a:r>
              <a:rPr lang="en-US" altLang="zh-CN" i="1" dirty="0"/>
              <a:t>p</a:t>
            </a:r>
            <a:r>
              <a:rPr lang="zh-CN" altLang="en-US" dirty="0"/>
              <a:t>值结果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结论</a:t>
            </a:r>
            <a:endParaRPr lang="en-US" altLang="zh-CN" dirty="0"/>
          </a:p>
          <a:p>
            <a:pPr marL="457200" lvl="1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3940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6AC56B8-0F67-656F-458C-4FD41A917D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884" y="1358647"/>
            <a:ext cx="8313019" cy="46339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A5E6AB8-684B-71FE-2587-2D6938F4A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16" y="176303"/>
            <a:ext cx="10515600" cy="1325563"/>
          </a:xfrm>
        </p:spPr>
        <p:txBody>
          <a:bodyPr/>
          <a:lstStyle/>
          <a:p>
            <a:r>
              <a:rPr lang="zh-CN" altLang="en-US" dirty="0"/>
              <a:t>第二题：随机区组设计的方差分析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AFEE085-A89F-CF77-62CD-E441E9E92B3C}"/>
              </a:ext>
            </a:extLst>
          </p:cNvPr>
          <p:cNvSpPr/>
          <p:nvPr/>
        </p:nvSpPr>
        <p:spPr>
          <a:xfrm>
            <a:off x="4757684" y="1671389"/>
            <a:ext cx="901709" cy="4296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28E9C54B-DAAB-31BF-5BD0-168EF75C33DF}"/>
              </a:ext>
            </a:extLst>
          </p:cNvPr>
          <p:cNvSpPr txBox="1">
            <a:spLocks/>
          </p:cNvSpPr>
          <p:nvPr/>
        </p:nvSpPr>
        <p:spPr>
          <a:xfrm>
            <a:off x="2927350" y="6162083"/>
            <a:ext cx="6337300" cy="51961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sz="5100" b="1" dirty="0">
                <a:solidFill>
                  <a:srgbClr val="FF0000"/>
                </a:solidFill>
              </a:rPr>
              <a:t>不要求进行方差齐性检验、多重比较</a:t>
            </a:r>
            <a:endParaRPr lang="en-US" altLang="zh-CN" sz="5100" b="1" dirty="0">
              <a:solidFill>
                <a:srgbClr val="FF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sz="3800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zh-CN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967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B95847-59BD-D7F3-E086-DC31E3278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错误原因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50A3AA-21C2-B6FF-B568-DA74AFD77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采用完全随机设计方差分析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处理因素及区组因素的假设检验：普遍只对处理因素的效果进行了假设检验，未对区组因素的效果进行假设检验（本次未扣分）</a:t>
            </a:r>
          </a:p>
          <a:p>
            <a:pPr>
              <a:lnSpc>
                <a:spcPct val="150000"/>
              </a:lnSpc>
            </a:pP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1068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71E0C-9646-5520-14BE-5C2BC403E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4864100" cy="1325563"/>
          </a:xfrm>
        </p:spPr>
        <p:txBody>
          <a:bodyPr/>
          <a:lstStyle/>
          <a:p>
            <a:r>
              <a:rPr lang="zh-CN" altLang="en-US" dirty="0"/>
              <a:t>示例作业：第一题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01F522C-0E49-D20F-0161-DC0B06952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011" y="1054100"/>
            <a:ext cx="5588001" cy="43004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3467329-D01F-2485-58CF-83BB7550AA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012" y="5368925"/>
            <a:ext cx="5588001" cy="148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51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71E0C-9646-5520-14BE-5C2BC403E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0" y="174625"/>
            <a:ext cx="4864100" cy="1325563"/>
          </a:xfrm>
        </p:spPr>
        <p:txBody>
          <a:bodyPr/>
          <a:lstStyle/>
          <a:p>
            <a:r>
              <a:rPr lang="zh-CN" altLang="en-US" dirty="0"/>
              <a:t>示例作业：第二题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9316B28-9637-3E78-A050-533415F394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1500188"/>
            <a:ext cx="5808662" cy="3263502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CF81E6A-8034-C802-A8F8-13C7051A11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651247" y="2503358"/>
            <a:ext cx="1789369" cy="580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53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157</Words>
  <Application>Microsoft Office PowerPoint</Application>
  <PresentationFormat>宽屏</PresentationFormat>
  <Paragraphs>43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第一题：完全随机设计方差分析</vt:lpstr>
      <vt:lpstr>错误原因</vt:lpstr>
      <vt:lpstr>第二题：随机区组设计的方差分析</vt:lpstr>
      <vt:lpstr>错误原因</vt:lpstr>
      <vt:lpstr>示例作业：第一题</vt:lpstr>
      <vt:lpstr>示例作业：第二题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实习6作业</dc:title>
  <dc:creator>Sun Zhijia</dc:creator>
  <cp:lastModifiedBy>Sun Zhijia</cp:lastModifiedBy>
  <cp:revision>13</cp:revision>
  <dcterms:created xsi:type="dcterms:W3CDTF">2022-11-19T09:51:12Z</dcterms:created>
  <dcterms:modified xsi:type="dcterms:W3CDTF">2022-11-21T03:25:44Z</dcterms:modified>
</cp:coreProperties>
</file>

<file path=docProps/thumbnail.jpeg>
</file>